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8DA00-DA1E-44FE-ADCE-2F54B2652494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707CA-6625-4B75-9502-1F61B7DC23B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8DA00-DA1E-44FE-ADCE-2F54B2652494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707CA-6625-4B75-9502-1F61B7DC23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8DA00-DA1E-44FE-ADCE-2F54B2652494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707CA-6625-4B75-9502-1F61B7DC23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8DA00-DA1E-44FE-ADCE-2F54B2652494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707CA-6625-4B75-9502-1F61B7DC23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8DA00-DA1E-44FE-ADCE-2F54B2652494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707CA-6625-4B75-9502-1F61B7DC23B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8DA00-DA1E-44FE-ADCE-2F54B2652494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707CA-6625-4B75-9502-1F61B7DC23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8DA00-DA1E-44FE-ADCE-2F54B2652494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707CA-6625-4B75-9502-1F61B7DC23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8DA00-DA1E-44FE-ADCE-2F54B2652494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707CA-6625-4B75-9502-1F61B7DC23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8DA00-DA1E-44FE-ADCE-2F54B2652494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707CA-6625-4B75-9502-1F61B7DC23B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8DA00-DA1E-44FE-ADCE-2F54B2652494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707CA-6625-4B75-9502-1F61B7DC23B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8DA00-DA1E-44FE-ADCE-2F54B2652494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6707CA-6625-4B75-9502-1F61B7DC23B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A58DA00-DA1E-44FE-ADCE-2F54B2652494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56707CA-6625-4B75-9502-1F61B7DC23B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hnostroje-zvonek.cz/_files/7407/barevn%C3%A9%20d%C3%BDmovnice.jpg" TargetMode="External"/><Relationship Id="rId13" Type="http://schemas.openxmlformats.org/officeDocument/2006/relationships/hyperlink" Target="http://upload.wikimedia.org/wikipedia/commons/thumb/d/d8/Copper_sulfate.jpg/585px-Copper_sulfate.jpg" TargetMode="External"/><Relationship Id="rId18" Type="http://schemas.openxmlformats.org/officeDocument/2006/relationships/hyperlink" Target="http://upload.wikimedia.org/wikipedia/commons/0/03/Uhli%C4%8Ditan_sodn%C3%BD.JPG" TargetMode="External"/><Relationship Id="rId26" Type="http://schemas.openxmlformats.org/officeDocument/2006/relationships/hyperlink" Target="http://nd05.jxs.cz/967/272/a6b1decdd9_86991541_o2.jpg" TargetMode="External"/><Relationship Id="rId3" Type="http://schemas.openxmlformats.org/officeDocument/2006/relationships/hyperlink" Target="http://upload.wikimedia.org/wikipedia/commons/thumb/a/ad/Hazard_O.svg/500px-Hazard_O.svg.png" TargetMode="External"/><Relationship Id="rId21" Type="http://schemas.openxmlformats.org/officeDocument/2006/relationships/hyperlink" Target="http://upload.wikimedia.org/wikipedia/commons/1/19/Uhli%C4%8Ditan_draseln%C3%BD.JPG" TargetMode="External"/><Relationship Id="rId7" Type="http://schemas.openxmlformats.org/officeDocument/2006/relationships/hyperlink" Target="http://upload.wikimedia.org/wikipedia/commons/thumb/1/1e/Powder_Samples.jpg/800px-Powder_Samples.jpg" TargetMode="External"/><Relationship Id="rId12" Type="http://schemas.openxmlformats.org/officeDocument/2006/relationships/hyperlink" Target="http://upload.wikimedia.org/wikipedia/commons/thumb/0/06/Silver_nitrate_stains.jpg/798px-Silver_nitrate_stains.jpg" TargetMode="External"/><Relationship Id="rId17" Type="http://schemas.openxmlformats.org/officeDocument/2006/relationships/hyperlink" Target="http://upload.wikimedia.org/wikipedia/commons/thumb/0/09/Sevilleorangemarmalade.jpg/461px-Sevilleorangemarmalade.jpg" TargetMode="External"/><Relationship Id="rId25" Type="http://schemas.openxmlformats.org/officeDocument/2006/relationships/hyperlink" Target="http://upload.wikimedia.org/wikipedia/commons/thumb/4/47/LDLimeShaftKilnBasic.jpg/342px-LDLimeShaftKilnBasic.jpg" TargetMode="External"/><Relationship Id="rId2" Type="http://schemas.openxmlformats.org/officeDocument/2006/relationships/hyperlink" Target="http://wapedia.mobi/thumb/94cd509/cs/fixed/470/313/Miscanti_Lagoon_near_San_Pedro_de_Atacama_Chile_Luca_Galuzzi_2006.jpg?format=jpg" TargetMode="External"/><Relationship Id="rId16" Type="http://schemas.openxmlformats.org/officeDocument/2006/relationships/hyperlink" Target="http://upload.wikimedia.org/wikipedia/commons/thumb/d/dd/Anhydrite_HMNH1.jpg/576px-Anhydrite_HMNH1.jpg" TargetMode="External"/><Relationship Id="rId20" Type="http://schemas.openxmlformats.org/officeDocument/2006/relationships/hyperlink" Target="http://upload.wikimedia.org/wikipedia/commons/thumb/2/2f/Sodium_bicarbonate_CN.JPG/800px-Sodium_bicarbonate_CN.JPG" TargetMode="External"/><Relationship Id="rId29" Type="http://schemas.openxmlformats.org/officeDocument/2006/relationships/hyperlink" Target="http://upload.wikimedia.org/wikipedia/commons/0/01/Granat,_Madagaska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8/8c/Dusi%C4%8Dnan_draseln%C3%BD.JPG" TargetMode="External"/><Relationship Id="rId11" Type="http://schemas.openxmlformats.org/officeDocument/2006/relationships/hyperlink" Target="http://upload.wikimedia.org/wikipedia/commons/thumb/8/87/Hazard_C.svg/500px-Hazard_C.svg.png" TargetMode="External"/><Relationship Id="rId24" Type="http://schemas.openxmlformats.org/officeDocument/2006/relationships/hyperlink" Target="http://upload.wikimedia.org/wikipedia/commons/thumb/5/50/Aragonit_1.jpg/800px-Aragonit_1.jpg" TargetMode="External"/><Relationship Id="rId5" Type="http://schemas.openxmlformats.org/officeDocument/2006/relationships/hyperlink" Target="http://upload.wikimedia.org/wikipedia/commons/a/a8/Dusi%C4%8Dnan_sodn%C3%BD.JPG" TargetMode="External"/><Relationship Id="rId15" Type="http://schemas.openxmlformats.org/officeDocument/2006/relationships/hyperlink" Target="http://upload.wikimedia.org/wikipedia/commons/f/f9/Gips_3_Maroko.jpg" TargetMode="External"/><Relationship Id="rId23" Type="http://schemas.openxmlformats.org/officeDocument/2006/relationships/hyperlink" Target="http://upload.wikimedia.org/wikipedia/commons/thumb/a/a3/Calcit_2.jpg/742px-Calcit_2.jpg" TargetMode="External"/><Relationship Id="rId28" Type="http://schemas.openxmlformats.org/officeDocument/2006/relationships/hyperlink" Target="http://www.bg.all.biz/img/bg/catalog/58085.jpeg" TargetMode="External"/><Relationship Id="rId10" Type="http://schemas.openxmlformats.org/officeDocument/2006/relationships/hyperlink" Target="http://upload.wikimedia.org/wikipedia/commons/thumb/6/6a/Hazard_N.svg/500px-Hazard_N.svg.png" TargetMode="External"/><Relationship Id="rId19" Type="http://schemas.openxmlformats.org/officeDocument/2006/relationships/hyperlink" Target="http://upload.wikimedia.org/wikipedia/commons/3/39/Savon_de_Marseille.jpg" TargetMode="External"/><Relationship Id="rId4" Type="http://schemas.openxmlformats.org/officeDocument/2006/relationships/hyperlink" Target="http://upload.wikimedia.org/wikipedia/commons/thumb/e/ed/Hazard_X.svg/500px-Hazard_X.svg.png" TargetMode="External"/><Relationship Id="rId9" Type="http://schemas.openxmlformats.org/officeDocument/2006/relationships/hyperlink" Target="http://upload.wikimedia.org/wikipedia/commons/7/7f/Dusi%C4%8Dnan_st%C5%99%C3%ADbrn%C3%BD.JPG" TargetMode="External"/><Relationship Id="rId14" Type="http://schemas.openxmlformats.org/officeDocument/2006/relationships/hyperlink" Target="http://upload.wikimedia.org/wikipedia/commons/a/a7/Calcium_sulfate_hemihydrate.jpg" TargetMode="External"/><Relationship Id="rId22" Type="http://schemas.openxmlformats.org/officeDocument/2006/relationships/hyperlink" Target="http://upload.wikimedia.org/wikipedia/commons/7/77/Uhli%C4%8Ditan_v%C3%A1penat%C3%BD.JPG" TargetMode="External"/><Relationship Id="rId27" Type="http://schemas.openxmlformats.org/officeDocument/2006/relationships/hyperlink" Target="http://upload.wikimedia.org/wikipedia/commons/2/20/Nauru-phosphatefields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31640" y="242088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Významné soli kyslíkatých kyselin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Soubor:Aragonit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43116"/>
            <a:ext cx="2353633" cy="1550294"/>
          </a:xfrm>
          <a:prstGeom prst="rect">
            <a:avLst/>
          </a:prstGeom>
          <a:noFill/>
        </p:spPr>
      </p:pic>
      <p:pic>
        <p:nvPicPr>
          <p:cNvPr id="23556" name="Picture 4" descr="Soubor:Calcit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143116"/>
            <a:ext cx="2571768" cy="1557098"/>
          </a:xfrm>
          <a:prstGeom prst="rect">
            <a:avLst/>
          </a:prstGeom>
          <a:noFill/>
        </p:spPr>
      </p:pic>
      <p:pic>
        <p:nvPicPr>
          <p:cNvPr id="23560" name="Picture 8" descr="Soubor:LDLimeShaftKilnBas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3929066"/>
            <a:ext cx="1590718" cy="2786082"/>
          </a:xfrm>
          <a:prstGeom prst="rect">
            <a:avLst/>
          </a:prstGeom>
          <a:noFill/>
        </p:spPr>
      </p:pic>
      <p:pic>
        <p:nvPicPr>
          <p:cNvPr id="23554" name="Picture 2" descr="Soubor:Uhličitan vápenat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142852"/>
            <a:ext cx="3381356" cy="178481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Uhličitan vápenatý</a:t>
            </a:r>
            <a:br>
              <a:rPr lang="cs-CZ" dirty="0" smtClean="0"/>
            </a:br>
            <a:r>
              <a:rPr lang="cs-CZ" dirty="0" err="1" smtClean="0"/>
              <a:t>CaCO</a:t>
            </a:r>
            <a:r>
              <a:rPr lang="cs-CZ" dirty="0" smtClean="0"/>
              <a:t>₃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bílá krystalická látka</a:t>
            </a:r>
          </a:p>
          <a:p>
            <a:r>
              <a:rPr lang="cs-CZ" dirty="0" smtClean="0"/>
              <a:t>v přírodě se vyskytuje ve formě kalcitu a aragonitu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vzniká na stěnách nádob jako vodní kámen</a:t>
            </a:r>
          </a:p>
          <a:p>
            <a:r>
              <a:rPr lang="cs-CZ" dirty="0" smtClean="0"/>
              <a:t>Využití:</a:t>
            </a:r>
            <a:br>
              <a:rPr lang="cs-CZ" dirty="0" smtClean="0"/>
            </a:br>
            <a:r>
              <a:rPr lang="cs-CZ" dirty="0" smtClean="0"/>
              <a:t>- výroba páleného vápna</a:t>
            </a:r>
            <a:br>
              <a:rPr lang="cs-CZ" dirty="0" smtClean="0"/>
            </a:br>
            <a:r>
              <a:rPr lang="cs-CZ" dirty="0" smtClean="0"/>
              <a:t>- stavební a sochařský kámen</a:t>
            </a:r>
            <a:br>
              <a:rPr lang="cs-CZ" dirty="0" smtClean="0"/>
            </a:br>
            <a:r>
              <a:rPr lang="cs-CZ" dirty="0" smtClean="0"/>
              <a:t>- obkladový materiál (mramor)</a:t>
            </a:r>
            <a:br>
              <a:rPr lang="cs-CZ" dirty="0" smtClean="0"/>
            </a:br>
            <a:r>
              <a:rPr lang="cs-CZ" dirty="0" smtClean="0"/>
              <a:t>- přísada při výrobě cementu a železa</a:t>
            </a:r>
            <a:br>
              <a:rPr lang="cs-CZ" dirty="0" smtClean="0"/>
            </a:br>
            <a:r>
              <a:rPr lang="cs-CZ" dirty="0" smtClean="0"/>
              <a:t>- vápenaté hnojivo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Soubor:Nauru-phosphatefiel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85926"/>
            <a:ext cx="2643166" cy="176211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+mn-lt"/>
              </a:rPr>
              <a:t>Fosforečnan vápenatý</a:t>
            </a:r>
            <a:br>
              <a:rPr lang="cs-CZ" dirty="0" smtClean="0">
                <a:latin typeface="+mn-lt"/>
              </a:rPr>
            </a:br>
            <a:r>
              <a:rPr lang="cs-CZ" dirty="0" err="1" smtClean="0">
                <a:latin typeface="+mn-lt"/>
              </a:rPr>
              <a:t>Ca</a:t>
            </a:r>
            <a:r>
              <a:rPr lang="cs-CZ" dirty="0" smtClean="0">
                <a:latin typeface="+mn-lt"/>
              </a:rPr>
              <a:t>₃(PO₄)₂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součást nerostů fosforitu a apatitu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vyskytuje se také v kostech a zubech</a:t>
            </a:r>
          </a:p>
          <a:p>
            <a:r>
              <a:rPr lang="cs-CZ" dirty="0" smtClean="0"/>
              <a:t>tvoří bílé krystalky nebo prášek </a:t>
            </a:r>
          </a:p>
          <a:p>
            <a:r>
              <a:rPr lang="cs-CZ" dirty="0" smtClean="0"/>
              <a:t>ve vodě je nerozpustný</a:t>
            </a:r>
          </a:p>
          <a:p>
            <a:r>
              <a:rPr lang="cs-CZ" dirty="0" smtClean="0"/>
              <a:t>Využití:</a:t>
            </a:r>
            <a:br>
              <a:rPr lang="cs-CZ" dirty="0" smtClean="0"/>
            </a:br>
            <a:r>
              <a:rPr lang="cs-CZ" dirty="0" smtClean="0"/>
              <a:t>- výroba fosfátových průmyslových hnojiv</a:t>
            </a:r>
            <a:br>
              <a:rPr lang="cs-CZ" dirty="0" smtClean="0"/>
            </a:br>
            <a:r>
              <a:rPr lang="cs-CZ" dirty="0" smtClean="0"/>
              <a:t>- výroba fosforu a jeho sloučenin</a:t>
            </a:r>
            <a:br>
              <a:rPr lang="cs-CZ" dirty="0" smtClean="0"/>
            </a:br>
            <a:r>
              <a:rPr lang="cs-CZ" dirty="0" smtClean="0"/>
              <a:t>- jako E 341 je přídatnou látkou v potravinách</a:t>
            </a:r>
            <a:endParaRPr lang="cs-CZ" dirty="0"/>
          </a:p>
        </p:txBody>
      </p:sp>
      <p:pic>
        <p:nvPicPr>
          <p:cNvPr id="24580" name="Picture 4" descr="http://nd05.jxs.cz/967/272/a6b1decdd9_86991541_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85926"/>
            <a:ext cx="2690785" cy="174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bg.all.biz/img/bg/catalog/5808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3116"/>
            <a:ext cx="2491399" cy="192882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700" dirty="0" smtClean="0"/>
              <a:t>Křemičitany - většinou složité látky</a:t>
            </a:r>
            <a:endParaRPr lang="cs-CZ" sz="3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jiný název – silikáty</a:t>
            </a:r>
          </a:p>
          <a:p>
            <a:r>
              <a:rPr lang="cs-CZ" dirty="0" smtClean="0"/>
              <a:t>ve vodě vesměs nerozpustné (až na křemičitan sodný a draselný)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				       vodní sklo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jsou horninotvorné (živce, slídy)</a:t>
            </a:r>
          </a:p>
          <a:p>
            <a:r>
              <a:rPr lang="cs-CZ" dirty="0" smtClean="0"/>
              <a:t>nejrozšířenější látky v zemské kůře</a:t>
            </a:r>
          </a:p>
          <a:p>
            <a:r>
              <a:rPr lang="cs-CZ" dirty="0" smtClean="0"/>
              <a:t>Využití:</a:t>
            </a:r>
            <a:br>
              <a:rPr lang="cs-CZ" dirty="0" smtClean="0"/>
            </a:br>
            <a:r>
              <a:rPr lang="cs-CZ" dirty="0" smtClean="0"/>
              <a:t>- výroba stavebních materiálů</a:t>
            </a:r>
            <a:br>
              <a:rPr lang="cs-CZ" dirty="0" smtClean="0"/>
            </a:br>
            <a:r>
              <a:rPr lang="cs-CZ" dirty="0" smtClean="0"/>
              <a:t>- výroba keramiky</a:t>
            </a:r>
            <a:br>
              <a:rPr lang="cs-CZ" dirty="0" smtClean="0"/>
            </a:br>
            <a:r>
              <a:rPr lang="cs-CZ" dirty="0" smtClean="0"/>
              <a:t>- výroba šperků (granáty)</a:t>
            </a:r>
            <a:endParaRPr lang="cs-CZ" dirty="0"/>
          </a:p>
        </p:txBody>
      </p:sp>
      <p:pic>
        <p:nvPicPr>
          <p:cNvPr id="7" name="Picture 6" descr="Soubor:Hazard C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571744"/>
            <a:ext cx="1428760" cy="1428760"/>
          </a:xfrm>
          <a:prstGeom prst="rect">
            <a:avLst/>
          </a:prstGeom>
          <a:noFill/>
        </p:spPr>
      </p:pic>
      <p:cxnSp>
        <p:nvCxnSpPr>
          <p:cNvPr id="6" name="Přímá spojovací šipka 5"/>
          <p:cNvCxnSpPr/>
          <p:nvPr/>
        </p:nvCxnSpPr>
        <p:spPr>
          <a:xfrm>
            <a:off x="2428860" y="2500306"/>
            <a:ext cx="2714644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604" name="Picture 4" descr="Soubor:Granat, Madagask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714884"/>
            <a:ext cx="2928937" cy="2050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Shrnutí</a:t>
            </a:r>
            <a:br>
              <a:rPr lang="cs-CZ" dirty="0" smtClean="0"/>
            </a:br>
            <a:r>
              <a:rPr lang="cs-CZ" sz="3200" dirty="0" smtClean="0"/>
              <a:t>Doplňte text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Dusičnan sodný je známý pod názvem ……… ………, využívá se zejména jako ……… ……… . Dalším běžně používaným ……… hnojivem je ……… ………, který je pro své oxidační schopnosti součástí ……… ……… a ……… . Dusičnan stříbrný zanechává na kůži ……… ………, využívá se k ……… v elektrotechnice. </a:t>
            </a:r>
            <a:r>
              <a:rPr lang="cs-CZ" dirty="0" err="1" smtClean="0"/>
              <a:t>Pentahydrát</a:t>
            </a:r>
            <a:r>
              <a:rPr lang="cs-CZ" dirty="0" smtClean="0"/>
              <a:t> síranu měďnatého je nazýván ……… ………, využívá se např. k ……… ……… proti hnilobě. Síran vápenatý se v přírodě vyskytuje v podobě nerostu ……… . Soda na praní je chemicky ……… ……… . Součástí kypřicích prášků je ……… ……… . Uhličitan draselný je znám pod názvem ……… . Uhličitan vápenatý se vyskytuje v přírodě ve formě ……… a ………, využívá se především k výrobě ……… ……… . Součástí nerostu apatitu je ……… ………, vyskytuje se také v ……… a ……… . Křemičitany se nazývají též ………, jsou to ……… látky v ……… ……… . Ve šperkařství se využívají např. červené ……… 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384864" cy="4800600"/>
          </a:xfrm>
        </p:spPr>
        <p:txBody>
          <a:bodyPr>
            <a:normAutofit fontScale="55000" lnSpcReduction="20000"/>
          </a:bodyPr>
          <a:lstStyle/>
          <a:p>
            <a:r>
              <a:rPr lang="cs-CZ" sz="3800" dirty="0" smtClean="0"/>
              <a:t>Dusičnan sodný je známý pod názvem </a:t>
            </a:r>
            <a:r>
              <a:rPr lang="cs-CZ" sz="3800" dirty="0" smtClean="0">
                <a:solidFill>
                  <a:srgbClr val="FF0000"/>
                </a:solidFill>
              </a:rPr>
              <a:t>ledek sodný (chilský ledek)</a:t>
            </a:r>
            <a:r>
              <a:rPr lang="cs-CZ" sz="3800" dirty="0" smtClean="0"/>
              <a:t>, využívá se zejména jako </a:t>
            </a:r>
            <a:r>
              <a:rPr lang="cs-CZ" sz="3800" dirty="0" smtClean="0">
                <a:solidFill>
                  <a:srgbClr val="FF0000"/>
                </a:solidFill>
              </a:rPr>
              <a:t>dusíkaté hnojivo</a:t>
            </a:r>
            <a:r>
              <a:rPr lang="cs-CZ" sz="3800" dirty="0" smtClean="0"/>
              <a:t>. Dalším běžně používaným </a:t>
            </a:r>
            <a:r>
              <a:rPr lang="cs-CZ" sz="3800" dirty="0" smtClean="0">
                <a:solidFill>
                  <a:srgbClr val="FF0000"/>
                </a:solidFill>
              </a:rPr>
              <a:t>dusíkatým</a:t>
            </a:r>
            <a:r>
              <a:rPr lang="cs-CZ" sz="3800" dirty="0" smtClean="0"/>
              <a:t> hnojivem je </a:t>
            </a:r>
            <a:r>
              <a:rPr lang="cs-CZ" sz="3800" dirty="0" smtClean="0">
                <a:solidFill>
                  <a:srgbClr val="FF0000"/>
                </a:solidFill>
              </a:rPr>
              <a:t>dusičnan draselný</a:t>
            </a:r>
            <a:r>
              <a:rPr lang="cs-CZ" sz="3800" dirty="0" smtClean="0"/>
              <a:t>, který je pro své oxidační schopnosti součástí </a:t>
            </a:r>
            <a:r>
              <a:rPr lang="cs-CZ" sz="3800" dirty="0" smtClean="0">
                <a:solidFill>
                  <a:srgbClr val="FF0000"/>
                </a:solidFill>
              </a:rPr>
              <a:t>střelného prachu</a:t>
            </a:r>
            <a:r>
              <a:rPr lang="cs-CZ" sz="3800" dirty="0" smtClean="0"/>
              <a:t> </a:t>
            </a:r>
            <a:br>
              <a:rPr lang="cs-CZ" sz="3800" dirty="0" smtClean="0"/>
            </a:br>
            <a:r>
              <a:rPr lang="cs-CZ" sz="3800" dirty="0" smtClean="0"/>
              <a:t>a </a:t>
            </a:r>
            <a:r>
              <a:rPr lang="cs-CZ" sz="3800" dirty="0" smtClean="0">
                <a:solidFill>
                  <a:srgbClr val="FF0000"/>
                </a:solidFill>
              </a:rPr>
              <a:t>dýmovnic</a:t>
            </a:r>
            <a:r>
              <a:rPr lang="cs-CZ" sz="3800" dirty="0" smtClean="0"/>
              <a:t>. Dusičnan stříbrný zanechává na kůži </a:t>
            </a:r>
            <a:r>
              <a:rPr lang="cs-CZ" sz="3800" dirty="0" smtClean="0">
                <a:solidFill>
                  <a:srgbClr val="FF0000"/>
                </a:solidFill>
              </a:rPr>
              <a:t>tmavé skvrny</a:t>
            </a:r>
            <a:r>
              <a:rPr lang="cs-CZ" sz="3800" dirty="0" smtClean="0"/>
              <a:t>, využívá se k </a:t>
            </a:r>
            <a:r>
              <a:rPr lang="cs-CZ" sz="3800" dirty="0" smtClean="0">
                <a:solidFill>
                  <a:srgbClr val="FF0000"/>
                </a:solidFill>
              </a:rPr>
              <a:t>pokovování</a:t>
            </a:r>
            <a:r>
              <a:rPr lang="cs-CZ" sz="3800" dirty="0" smtClean="0"/>
              <a:t> v elektrotechnice. </a:t>
            </a:r>
            <a:r>
              <a:rPr lang="cs-CZ" sz="3800" dirty="0" err="1" smtClean="0"/>
              <a:t>Pentahydrát</a:t>
            </a:r>
            <a:r>
              <a:rPr lang="cs-CZ" sz="3800" dirty="0" smtClean="0"/>
              <a:t> síranu měďnatého je nazýván </a:t>
            </a:r>
            <a:r>
              <a:rPr lang="cs-CZ" sz="3800" dirty="0" smtClean="0">
                <a:solidFill>
                  <a:srgbClr val="FF0000"/>
                </a:solidFill>
              </a:rPr>
              <a:t>skalice modrá</a:t>
            </a:r>
            <a:r>
              <a:rPr lang="cs-CZ" sz="3800" dirty="0" smtClean="0"/>
              <a:t>, využívá se např. </a:t>
            </a:r>
            <a:br>
              <a:rPr lang="cs-CZ" sz="3800" dirty="0" smtClean="0"/>
            </a:br>
            <a:r>
              <a:rPr lang="cs-CZ" sz="3800" dirty="0" smtClean="0"/>
              <a:t>k </a:t>
            </a:r>
            <a:r>
              <a:rPr lang="cs-CZ" sz="3800" dirty="0" smtClean="0">
                <a:solidFill>
                  <a:srgbClr val="FF0000"/>
                </a:solidFill>
              </a:rPr>
              <a:t>impregnaci dřeva</a:t>
            </a:r>
            <a:r>
              <a:rPr lang="cs-CZ" sz="3800" dirty="0" smtClean="0"/>
              <a:t> proti hnilobě. Síran vápenatý se v přírodě vyskytuje v podobě nerostu </a:t>
            </a:r>
            <a:r>
              <a:rPr lang="cs-CZ" sz="3800" dirty="0" smtClean="0">
                <a:solidFill>
                  <a:srgbClr val="FF0000"/>
                </a:solidFill>
              </a:rPr>
              <a:t>sádrovce (anhydritu)</a:t>
            </a:r>
            <a:r>
              <a:rPr lang="cs-CZ" sz="3800" dirty="0" smtClean="0"/>
              <a:t>. Soda na praní je chemicky </a:t>
            </a:r>
            <a:r>
              <a:rPr lang="cs-CZ" sz="3800" dirty="0" smtClean="0">
                <a:solidFill>
                  <a:srgbClr val="FF0000"/>
                </a:solidFill>
              </a:rPr>
              <a:t>uhličitan sodný</a:t>
            </a:r>
            <a:r>
              <a:rPr lang="cs-CZ" sz="3800" dirty="0" smtClean="0"/>
              <a:t>. Součástí kypřicích prášků </a:t>
            </a:r>
            <a:br>
              <a:rPr lang="cs-CZ" sz="3800" dirty="0" smtClean="0"/>
            </a:br>
            <a:r>
              <a:rPr lang="cs-CZ" sz="3800" dirty="0" smtClean="0"/>
              <a:t>je </a:t>
            </a:r>
            <a:r>
              <a:rPr lang="cs-CZ" sz="3800" dirty="0" smtClean="0">
                <a:solidFill>
                  <a:srgbClr val="FF0000"/>
                </a:solidFill>
              </a:rPr>
              <a:t>hydrogenuhličitan sodný</a:t>
            </a:r>
            <a:r>
              <a:rPr lang="cs-CZ" sz="3800" dirty="0" smtClean="0"/>
              <a:t>. Uhličitan draselný je znám pod názvem </a:t>
            </a:r>
            <a:r>
              <a:rPr lang="cs-CZ" sz="3800" dirty="0" smtClean="0">
                <a:solidFill>
                  <a:srgbClr val="FF0000"/>
                </a:solidFill>
              </a:rPr>
              <a:t>potaš</a:t>
            </a:r>
            <a:r>
              <a:rPr lang="cs-CZ" sz="3800" dirty="0" smtClean="0"/>
              <a:t>. Uhličitan vápenatý se vyskytuje v přírodě </a:t>
            </a:r>
            <a:br>
              <a:rPr lang="cs-CZ" sz="3800" dirty="0" smtClean="0"/>
            </a:br>
            <a:r>
              <a:rPr lang="cs-CZ" sz="3800" dirty="0" smtClean="0"/>
              <a:t>ve formě </a:t>
            </a:r>
            <a:r>
              <a:rPr lang="cs-CZ" sz="3800" dirty="0" smtClean="0">
                <a:solidFill>
                  <a:srgbClr val="FF0000"/>
                </a:solidFill>
              </a:rPr>
              <a:t>kalcitu</a:t>
            </a:r>
            <a:r>
              <a:rPr lang="cs-CZ" sz="3800" dirty="0" smtClean="0"/>
              <a:t> a </a:t>
            </a:r>
            <a:r>
              <a:rPr lang="cs-CZ" sz="3800" dirty="0" smtClean="0">
                <a:solidFill>
                  <a:srgbClr val="FF0000"/>
                </a:solidFill>
              </a:rPr>
              <a:t>aragonitu</a:t>
            </a:r>
            <a:r>
              <a:rPr lang="cs-CZ" sz="3800" dirty="0" smtClean="0"/>
              <a:t>, využívá se především k výrobě </a:t>
            </a:r>
            <a:r>
              <a:rPr lang="cs-CZ" sz="3800" dirty="0" smtClean="0">
                <a:solidFill>
                  <a:srgbClr val="FF0000"/>
                </a:solidFill>
              </a:rPr>
              <a:t>páleného vápna</a:t>
            </a:r>
            <a:r>
              <a:rPr lang="cs-CZ" sz="3800" dirty="0" smtClean="0"/>
              <a:t>. Součástí nerostu apatitu je </a:t>
            </a:r>
            <a:r>
              <a:rPr lang="cs-CZ" sz="3800" dirty="0" smtClean="0">
                <a:solidFill>
                  <a:srgbClr val="FF0000"/>
                </a:solidFill>
              </a:rPr>
              <a:t>fosforečnan vápenatý</a:t>
            </a:r>
            <a:r>
              <a:rPr lang="cs-CZ" sz="3800" dirty="0" smtClean="0"/>
              <a:t>, vyskytuje se také v </a:t>
            </a:r>
            <a:r>
              <a:rPr lang="cs-CZ" sz="3800" dirty="0" smtClean="0">
                <a:solidFill>
                  <a:srgbClr val="FF0000"/>
                </a:solidFill>
              </a:rPr>
              <a:t>zubech</a:t>
            </a:r>
            <a:r>
              <a:rPr lang="cs-CZ" sz="3800" dirty="0" smtClean="0"/>
              <a:t> a </a:t>
            </a:r>
            <a:r>
              <a:rPr lang="cs-CZ" sz="3800" dirty="0" smtClean="0">
                <a:solidFill>
                  <a:srgbClr val="FF0000"/>
                </a:solidFill>
              </a:rPr>
              <a:t>kostech</a:t>
            </a:r>
            <a:r>
              <a:rPr lang="cs-CZ" sz="3800" dirty="0" smtClean="0"/>
              <a:t>. Křemičitany se nazývají též </a:t>
            </a:r>
            <a:r>
              <a:rPr lang="cs-CZ" sz="3800" dirty="0" smtClean="0">
                <a:solidFill>
                  <a:srgbClr val="FF0000"/>
                </a:solidFill>
              </a:rPr>
              <a:t>silikáty</a:t>
            </a:r>
            <a:r>
              <a:rPr lang="cs-CZ" sz="3800" dirty="0" smtClean="0"/>
              <a:t>, jsou to </a:t>
            </a:r>
            <a:r>
              <a:rPr lang="cs-CZ" sz="3800" dirty="0" smtClean="0">
                <a:solidFill>
                  <a:srgbClr val="FF0000"/>
                </a:solidFill>
              </a:rPr>
              <a:t>nejrozšířenější</a:t>
            </a:r>
            <a:r>
              <a:rPr lang="cs-CZ" sz="3800" dirty="0" smtClean="0"/>
              <a:t> látky v </a:t>
            </a:r>
            <a:r>
              <a:rPr lang="cs-CZ" sz="3800" dirty="0" smtClean="0">
                <a:solidFill>
                  <a:srgbClr val="FF0000"/>
                </a:solidFill>
              </a:rPr>
              <a:t>zemské kůře</a:t>
            </a:r>
            <a:r>
              <a:rPr lang="cs-CZ" sz="3800" dirty="0" smtClean="0"/>
              <a:t>. Ve šperkařství se využívají např. červené </a:t>
            </a:r>
            <a:r>
              <a:rPr lang="cs-CZ" sz="3800" dirty="0" smtClean="0">
                <a:solidFill>
                  <a:srgbClr val="FF0000"/>
                </a:solidFill>
              </a:rPr>
              <a:t>granáty</a:t>
            </a:r>
            <a:r>
              <a:rPr lang="cs-CZ" sz="3800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dirty="0" smtClean="0">
                <a:hlinkClick r:id="rId2"/>
              </a:rPr>
              <a:t>http://wapedia.mobi/thumb/94cd509/cs/fixed/470/313/Miscanti_Lagoon_near_San_Pedro_de_Atacama_Chile_Luca_Galuzzi_2006.jpg?format=jpg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http://upload.wikimedia.org/wikipedia/commons/thumb/a/ad/Hazard_O.svg/500px-Hazard_O.svg.png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http://upload.wikimedia.org/wikipedia/commons/thumb/e/ed/Hazard_X.svg/500px-Hazard_X.svg.png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http://upload.wikimedia.org/wikipedia/commons/a/a8/Dusi%C4%8Dnan_sodn%C3%BD.JPG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http://upload.wikimedia.org/wikipedia/commons/8/8c/Dusi%C4%8Dnan_draseln%C3%BD.JPG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http://upload.wikimedia.org/wikipedia/commons/thumb/1/1e/Powder_Samples.jpg/800px-Powder_Samples.jpg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http://www.</a:t>
            </a:r>
            <a:r>
              <a:rPr lang="cs-CZ" dirty="0" err="1" smtClean="0">
                <a:hlinkClick r:id="rId8"/>
              </a:rPr>
              <a:t>ohnostroje</a:t>
            </a:r>
            <a:r>
              <a:rPr lang="cs-CZ" dirty="0" smtClean="0">
                <a:hlinkClick r:id="rId8"/>
              </a:rPr>
              <a:t>-zvonek.cz/_</a:t>
            </a:r>
            <a:r>
              <a:rPr lang="cs-CZ" dirty="0" err="1" smtClean="0">
                <a:hlinkClick r:id="rId8"/>
              </a:rPr>
              <a:t>files</a:t>
            </a:r>
            <a:r>
              <a:rPr lang="cs-CZ" dirty="0" smtClean="0">
                <a:hlinkClick r:id="rId8"/>
              </a:rPr>
              <a:t>/7407/</a:t>
            </a:r>
            <a:r>
              <a:rPr lang="cs-CZ" dirty="0" err="1" smtClean="0">
                <a:hlinkClick r:id="rId8"/>
              </a:rPr>
              <a:t>barevn</a:t>
            </a:r>
            <a:r>
              <a:rPr lang="cs-CZ" dirty="0" smtClean="0">
                <a:hlinkClick r:id="rId8"/>
              </a:rPr>
              <a:t>%C3%A9%20d%C3%</a:t>
            </a:r>
            <a:r>
              <a:rPr lang="cs-CZ" dirty="0" err="1" smtClean="0">
                <a:hlinkClick r:id="rId8"/>
              </a:rPr>
              <a:t>BDmovnice.jpg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http://upload.wikimedia.org/wikipedia/commons/7/7f/Dusi%C4%8Dnan_st%C5%99%C3%ADbrn%C3%BD.JPG</a:t>
            </a:r>
            <a:endParaRPr lang="cs-CZ" dirty="0" smtClean="0"/>
          </a:p>
          <a:p>
            <a:r>
              <a:rPr lang="cs-CZ" dirty="0" smtClean="0">
                <a:hlinkClick r:id="rId10"/>
              </a:rPr>
              <a:t>http://upload.wikimedia.org/wikipedia/commons/thumb/6/6a/Hazard_N.svg/500px-Hazard_N.svg.png</a:t>
            </a:r>
            <a:endParaRPr lang="cs-CZ" dirty="0" smtClean="0"/>
          </a:p>
          <a:p>
            <a:r>
              <a:rPr lang="cs-CZ" dirty="0" smtClean="0">
                <a:hlinkClick r:id="rId11"/>
              </a:rPr>
              <a:t>http://upload.wikimedia.org/wikipedia/commons/thumb/8/87/Hazard_C.svg/500px-Hazard_C.svg.png</a:t>
            </a:r>
            <a:endParaRPr lang="cs-CZ" dirty="0" smtClean="0"/>
          </a:p>
          <a:p>
            <a:r>
              <a:rPr lang="cs-CZ" dirty="0" smtClean="0">
                <a:hlinkClick r:id="rId12"/>
              </a:rPr>
              <a:t>http://upload.wikimedia.org/wikipedia/commons/thumb/0/06/Silver_nitrate_stains.jpg/798px-Silver_nitrate_stains.jpg</a:t>
            </a:r>
            <a:endParaRPr lang="cs-CZ" dirty="0" smtClean="0"/>
          </a:p>
          <a:p>
            <a:r>
              <a:rPr lang="cs-CZ" dirty="0" smtClean="0">
                <a:hlinkClick r:id="rId13"/>
              </a:rPr>
              <a:t>http://upload.wikimedia.org/wikipedia/commons/thumb/d/d8/Copper_sulfate.jpg/585px-Copper_sulfate.jpg</a:t>
            </a:r>
            <a:endParaRPr lang="cs-CZ" dirty="0" smtClean="0"/>
          </a:p>
          <a:p>
            <a:r>
              <a:rPr lang="cs-CZ" dirty="0" smtClean="0">
                <a:hlinkClick r:id="rId14"/>
              </a:rPr>
              <a:t>http://upload.wikimedia.org/wikipedia/commons/a/a7/Calcium_sulfate_hemihydrate.jpg</a:t>
            </a:r>
            <a:endParaRPr lang="cs-CZ" dirty="0" smtClean="0"/>
          </a:p>
          <a:p>
            <a:r>
              <a:rPr lang="cs-CZ" dirty="0" smtClean="0">
                <a:hlinkClick r:id="rId15"/>
              </a:rPr>
              <a:t>http://upload.wikimedia.org/wikipedia/commons/f/f9/Gips_3_Maroko.jpg</a:t>
            </a:r>
            <a:endParaRPr lang="cs-CZ" dirty="0" smtClean="0"/>
          </a:p>
          <a:p>
            <a:r>
              <a:rPr lang="cs-CZ" dirty="0" smtClean="0">
                <a:hlinkClick r:id="rId16"/>
              </a:rPr>
              <a:t>http://upload.wikimedia.org/wikipedia/commons/thumb/d/dd/Anhydrite_HMNH1.jpg/576px-Anhydrite_HMNH1.jpg</a:t>
            </a:r>
            <a:endParaRPr lang="cs-CZ" dirty="0" smtClean="0"/>
          </a:p>
          <a:p>
            <a:r>
              <a:rPr lang="cs-CZ" dirty="0" smtClean="0">
                <a:hlinkClick r:id="rId17"/>
              </a:rPr>
              <a:t>http://upload.wikimedia.org/wikipedia/commons/thumb/0/09/Sevilleorangemarmalade.jpg/461px-Sevilleorangemarmalade.jpg</a:t>
            </a:r>
            <a:endParaRPr lang="cs-CZ" dirty="0" smtClean="0"/>
          </a:p>
          <a:p>
            <a:r>
              <a:rPr lang="cs-CZ" dirty="0" smtClean="0">
                <a:hlinkClick r:id="rId18"/>
              </a:rPr>
              <a:t>http://upload.wikimedia.org/wikipedia/commons/0/03/Uhli%C4%8Ditan_sodn%C3%BD.JPG</a:t>
            </a:r>
            <a:endParaRPr lang="cs-CZ" dirty="0" smtClean="0"/>
          </a:p>
          <a:p>
            <a:r>
              <a:rPr lang="cs-CZ" dirty="0" smtClean="0">
                <a:hlinkClick r:id="rId19"/>
              </a:rPr>
              <a:t>http://upload.wikimedia.org/wikipedia/commons/3/39/Savon_de_Marseille.jpg</a:t>
            </a:r>
            <a:endParaRPr lang="cs-CZ" dirty="0" smtClean="0"/>
          </a:p>
          <a:p>
            <a:r>
              <a:rPr lang="cs-CZ" dirty="0" smtClean="0">
                <a:hlinkClick r:id="rId20"/>
              </a:rPr>
              <a:t>http://upload.wikimedia.org/wikipedia/commons/thumb/2/2f/Sodium_bicarbonate_CN.JPG/800px-Sodium_bicarbonate_CN.JPG</a:t>
            </a:r>
            <a:endParaRPr lang="cs-CZ" dirty="0" smtClean="0"/>
          </a:p>
          <a:p>
            <a:r>
              <a:rPr lang="cs-CZ" dirty="0" smtClean="0">
                <a:hlinkClick r:id="rId21"/>
              </a:rPr>
              <a:t>http://upload.wikimedia.org/wikipedia/commons/1/19/Uhli%C4%8Ditan_draseln%C3%BD.JPG</a:t>
            </a:r>
            <a:endParaRPr lang="cs-CZ" dirty="0" smtClean="0"/>
          </a:p>
          <a:p>
            <a:r>
              <a:rPr lang="cs-CZ" dirty="0" smtClean="0">
                <a:hlinkClick r:id="rId22"/>
              </a:rPr>
              <a:t>http://upload.wikimedia.org/wikipedia/commons/7/77/Uhli%C4%8Ditan_v%C3%A1penat%C3%BD.JPG</a:t>
            </a:r>
            <a:endParaRPr lang="cs-CZ" dirty="0" smtClean="0"/>
          </a:p>
          <a:p>
            <a:r>
              <a:rPr lang="cs-CZ" dirty="0" smtClean="0">
                <a:hlinkClick r:id="rId23"/>
              </a:rPr>
              <a:t>http://upload.wikimedia.org/wikipedia/commons/thumb/a/a3/Calcit_2.jpg/742px-Calcit_2.jpg</a:t>
            </a:r>
            <a:endParaRPr lang="cs-CZ" dirty="0" smtClean="0"/>
          </a:p>
          <a:p>
            <a:r>
              <a:rPr lang="cs-CZ" dirty="0" smtClean="0">
                <a:hlinkClick r:id="rId24"/>
              </a:rPr>
              <a:t>http://upload.wikimedia.org/wikipedia/commons/thumb/5/50/Aragonit_1.jpg/800px-Aragonit_1.jpg</a:t>
            </a:r>
            <a:endParaRPr lang="cs-CZ" dirty="0" smtClean="0"/>
          </a:p>
          <a:p>
            <a:r>
              <a:rPr lang="cs-CZ" dirty="0" smtClean="0">
                <a:hlinkClick r:id="rId25"/>
              </a:rPr>
              <a:t>http://upload.wikimedia.org/wikipedia/commons/thumb/4/47/LDLimeShaftKilnBasic.jpg/342px-LDLimeShaftKilnBasic.jpg</a:t>
            </a:r>
            <a:endParaRPr lang="cs-CZ" dirty="0" smtClean="0"/>
          </a:p>
          <a:p>
            <a:r>
              <a:rPr lang="cs-CZ" dirty="0" smtClean="0">
                <a:hlinkClick r:id="rId26"/>
              </a:rPr>
              <a:t>http://nd05.jxs.cz/967/272/a6b1decdd9_86991541_o2.jpg</a:t>
            </a:r>
            <a:endParaRPr lang="cs-CZ" dirty="0" smtClean="0"/>
          </a:p>
          <a:p>
            <a:r>
              <a:rPr lang="cs-CZ" dirty="0" smtClean="0">
                <a:hlinkClick r:id="rId27"/>
              </a:rPr>
              <a:t>http://upload.wikimedia.org/wikipedia/commons/2/20/Nauru-phosphatefields.jpg</a:t>
            </a:r>
            <a:endParaRPr lang="cs-CZ" dirty="0" smtClean="0"/>
          </a:p>
          <a:p>
            <a:r>
              <a:rPr lang="cs-CZ" dirty="0" smtClean="0">
                <a:hlinkClick r:id="rId28"/>
              </a:rPr>
              <a:t>http://www.</a:t>
            </a:r>
            <a:r>
              <a:rPr lang="cs-CZ" dirty="0" err="1" smtClean="0">
                <a:hlinkClick r:id="rId28"/>
              </a:rPr>
              <a:t>bg.all.biz</a:t>
            </a:r>
            <a:r>
              <a:rPr lang="cs-CZ" dirty="0" smtClean="0">
                <a:hlinkClick r:id="rId28"/>
              </a:rPr>
              <a:t>/</a:t>
            </a:r>
            <a:r>
              <a:rPr lang="cs-CZ" dirty="0" err="1" smtClean="0">
                <a:hlinkClick r:id="rId28"/>
              </a:rPr>
              <a:t>img</a:t>
            </a:r>
            <a:r>
              <a:rPr lang="cs-CZ" dirty="0" smtClean="0">
                <a:hlinkClick r:id="rId28"/>
              </a:rPr>
              <a:t>/</a:t>
            </a:r>
            <a:r>
              <a:rPr lang="cs-CZ" dirty="0" err="1" smtClean="0">
                <a:hlinkClick r:id="rId28"/>
              </a:rPr>
              <a:t>bg</a:t>
            </a:r>
            <a:r>
              <a:rPr lang="cs-CZ" dirty="0" smtClean="0">
                <a:hlinkClick r:id="rId28"/>
              </a:rPr>
              <a:t>/</a:t>
            </a:r>
            <a:r>
              <a:rPr lang="cs-CZ" dirty="0" err="1" smtClean="0">
                <a:hlinkClick r:id="rId28"/>
              </a:rPr>
              <a:t>catalog</a:t>
            </a:r>
            <a:r>
              <a:rPr lang="cs-CZ" dirty="0" smtClean="0">
                <a:hlinkClick r:id="rId28"/>
              </a:rPr>
              <a:t>/58085.jpeg</a:t>
            </a:r>
            <a:endParaRPr lang="cs-CZ" dirty="0" smtClean="0"/>
          </a:p>
          <a:p>
            <a:r>
              <a:rPr lang="cs-CZ" dirty="0" smtClean="0">
                <a:hlinkClick r:id="rId29"/>
              </a:rPr>
              <a:t>http://upload.wikimedia.org/wikipedia/commons/0/01/Granat%2C_Madagaskar.JPG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oubor:Dusičnan sodn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52"/>
            <a:ext cx="3001838" cy="1857388"/>
          </a:xfrm>
          <a:prstGeom prst="rect">
            <a:avLst/>
          </a:prstGeom>
          <a:noFill/>
        </p:spPr>
      </p:pic>
      <p:pic>
        <p:nvPicPr>
          <p:cNvPr id="1026" name="Picture 2" descr="http://wapedia.mobi/thumb/94cd509/cs/fixed/470/313/Miscanti_Lagoon_near_San_Pedro_de_Atacama_Chile_Luca_Galuzzi_2006.jpg?format=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428868"/>
            <a:ext cx="3119428" cy="2077406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+mn-lt"/>
              </a:rPr>
              <a:t>Dusičnan sodný</a:t>
            </a:r>
            <a:br>
              <a:rPr lang="cs-CZ" dirty="0" smtClean="0">
                <a:latin typeface="+mn-lt"/>
              </a:rPr>
            </a:br>
            <a:r>
              <a:rPr lang="cs-CZ" dirty="0" smtClean="0">
                <a:latin typeface="+mn-lt"/>
              </a:rPr>
              <a:t>NaNO₃</a:t>
            </a:r>
            <a:endParaRPr lang="cs-CZ" dirty="0">
              <a:latin typeface="+mn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je znám pod názvem ledek sodný (chilský ledek)</a:t>
            </a:r>
          </a:p>
          <a:p>
            <a:r>
              <a:rPr lang="cs-CZ" dirty="0" smtClean="0"/>
              <a:t>snadno rozpustný ve vodě</a:t>
            </a:r>
          </a:p>
          <a:p>
            <a:r>
              <a:rPr lang="cs-CZ" dirty="0" smtClean="0"/>
              <a:t>v přírodě se vyskytuje v podobě nerostu nitronatritu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Využití:</a:t>
            </a:r>
            <a:br>
              <a:rPr lang="cs-CZ" dirty="0" smtClean="0"/>
            </a:br>
            <a:r>
              <a:rPr lang="cs-CZ" dirty="0" smtClean="0"/>
              <a:t>- průmyslové dusíkaté hnojivo (více než 90% je</a:t>
            </a:r>
            <a:br>
              <a:rPr lang="cs-CZ" dirty="0" smtClean="0"/>
            </a:br>
            <a:r>
              <a:rPr lang="cs-CZ" dirty="0" smtClean="0"/>
              <a:t>  vyrobeno synteticky)</a:t>
            </a:r>
            <a:br>
              <a:rPr lang="cs-CZ" dirty="0" smtClean="0"/>
            </a:br>
            <a:r>
              <a:rPr lang="cs-CZ" dirty="0" smtClean="0"/>
              <a:t>- výroba buničiny, plastů a umělých vláken</a:t>
            </a:r>
            <a:br>
              <a:rPr lang="cs-CZ" dirty="0" smtClean="0"/>
            </a:br>
            <a:r>
              <a:rPr lang="cs-CZ" dirty="0" smtClean="0"/>
              <a:t>- jako E 251 je používán při konzervaci masných</a:t>
            </a:r>
            <a:br>
              <a:rPr lang="cs-CZ" dirty="0" smtClean="0"/>
            </a:br>
            <a:r>
              <a:rPr lang="cs-CZ" dirty="0" smtClean="0"/>
              <a:t>  výrobků</a:t>
            </a:r>
            <a:endParaRPr lang="cs-CZ" dirty="0"/>
          </a:p>
        </p:txBody>
      </p:sp>
      <p:pic>
        <p:nvPicPr>
          <p:cNvPr id="1028" name="Picture 4" descr="Soubor:Hazard O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500306"/>
            <a:ext cx="1428760" cy="1428760"/>
          </a:xfrm>
          <a:prstGeom prst="rect">
            <a:avLst/>
          </a:prstGeom>
          <a:noFill/>
        </p:spPr>
      </p:pic>
      <p:pic>
        <p:nvPicPr>
          <p:cNvPr id="1030" name="Picture 6" descr="Soubor:Hazard X.sv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500306"/>
            <a:ext cx="1428760" cy="1428760"/>
          </a:xfrm>
          <a:prstGeom prst="rect">
            <a:avLst/>
          </a:prstGeom>
          <a:noFill/>
        </p:spPr>
      </p:pic>
      <p:cxnSp>
        <p:nvCxnSpPr>
          <p:cNvPr id="9" name="Přímá spojovací šipka 8"/>
          <p:cNvCxnSpPr/>
          <p:nvPr/>
        </p:nvCxnSpPr>
        <p:spPr>
          <a:xfrm rot="5400000">
            <a:off x="6500826" y="2928934"/>
            <a:ext cx="1428760" cy="571504"/>
          </a:xfrm>
          <a:prstGeom prst="straightConnector1">
            <a:avLst/>
          </a:prstGeom>
          <a:ln w="3810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www.ohnostroje-zvonek.cz/_files/7407/barevn%C3%A9%20d%C3%BDmovn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643445"/>
            <a:ext cx="3000396" cy="2100277"/>
          </a:xfrm>
          <a:prstGeom prst="rect">
            <a:avLst/>
          </a:prstGeom>
          <a:noFill/>
        </p:spPr>
      </p:pic>
      <p:pic>
        <p:nvPicPr>
          <p:cNvPr id="16390" name="Picture 6" descr="Soubor:Powder Samp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643446"/>
            <a:ext cx="3429024" cy="2113136"/>
          </a:xfrm>
          <a:prstGeom prst="rect">
            <a:avLst/>
          </a:prstGeom>
          <a:noFill/>
        </p:spPr>
      </p:pic>
      <p:pic>
        <p:nvPicPr>
          <p:cNvPr id="16386" name="Picture 2" descr="Soubor:Dusičnan draseln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42853"/>
            <a:ext cx="3238075" cy="192882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+mn-lt"/>
              </a:rPr>
              <a:t>Dusičnan draselný</a:t>
            </a:r>
            <a:br>
              <a:rPr lang="cs-CZ" dirty="0" smtClean="0">
                <a:latin typeface="+mn-lt"/>
              </a:rPr>
            </a:br>
            <a:r>
              <a:rPr lang="cs-CZ" dirty="0" smtClean="0">
                <a:latin typeface="+mn-lt"/>
              </a:rPr>
              <a:t>KNO₃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lidově znám jako ledek draselný</a:t>
            </a:r>
          </a:p>
          <a:p>
            <a:r>
              <a:rPr lang="cs-CZ" dirty="0" smtClean="0"/>
              <a:t>tvoří bílé krystalky nebo prášek</a:t>
            </a:r>
          </a:p>
          <a:p>
            <a:r>
              <a:rPr lang="cs-CZ" dirty="0" smtClean="0"/>
              <a:t>silné oxidační činidlo</a:t>
            </a:r>
          </a:p>
          <a:p>
            <a:r>
              <a:rPr lang="cs-CZ" dirty="0" smtClean="0"/>
              <a:t>Využití:</a:t>
            </a:r>
            <a:br>
              <a:rPr lang="cs-CZ" dirty="0" smtClean="0"/>
            </a:br>
            <a:r>
              <a:rPr lang="cs-CZ" dirty="0" smtClean="0"/>
              <a:t>- dusíkaté hnojivo</a:t>
            </a:r>
            <a:br>
              <a:rPr lang="cs-CZ" dirty="0" smtClean="0"/>
            </a:br>
            <a:r>
              <a:rPr lang="cs-CZ" dirty="0" smtClean="0"/>
              <a:t>- výroba hydroxidu draselného</a:t>
            </a:r>
            <a:br>
              <a:rPr lang="cs-CZ" dirty="0" smtClean="0"/>
            </a:br>
            <a:r>
              <a:rPr lang="cs-CZ" dirty="0" smtClean="0"/>
              <a:t>- jako E 252 je konzervantem</a:t>
            </a:r>
            <a:br>
              <a:rPr lang="cs-CZ" dirty="0" smtClean="0"/>
            </a:br>
            <a:r>
              <a:rPr lang="cs-CZ" dirty="0" smtClean="0"/>
              <a:t>  masných výrobků a sýrů</a:t>
            </a:r>
            <a:br>
              <a:rPr lang="cs-CZ" dirty="0" smtClean="0"/>
            </a:br>
            <a:r>
              <a:rPr lang="cs-CZ" dirty="0" smtClean="0"/>
              <a:t>- součást pyrotechnických výrobků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	</a:t>
            </a:r>
            <a:r>
              <a:rPr lang="cs-CZ" dirty="0" smtClean="0">
                <a:solidFill>
                  <a:srgbClr val="FF0000"/>
                </a:solidFill>
              </a:rPr>
              <a:t>střelný prach		</a:t>
            </a:r>
            <a:r>
              <a:rPr lang="cs-CZ" dirty="0" smtClean="0"/>
              <a:t>dýmovnice</a:t>
            </a:r>
          </a:p>
        </p:txBody>
      </p:sp>
      <p:pic>
        <p:nvPicPr>
          <p:cNvPr id="6" name="Picture 4" descr="Soubor:Hazard O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214554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oubor:Dusičnan stříbrn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42852"/>
            <a:ext cx="3524232" cy="20717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+mn-lt"/>
              </a:rPr>
              <a:t>Dusičnan stříbrný</a:t>
            </a:r>
            <a:br>
              <a:rPr lang="cs-CZ" dirty="0" smtClean="0">
                <a:latin typeface="+mn-lt"/>
              </a:rPr>
            </a:br>
            <a:r>
              <a:rPr lang="cs-CZ" dirty="0" err="1" smtClean="0">
                <a:latin typeface="+mn-lt"/>
              </a:rPr>
              <a:t>AgNO</a:t>
            </a:r>
            <a:r>
              <a:rPr lang="cs-CZ" dirty="0" smtClean="0">
                <a:latin typeface="+mn-lt"/>
              </a:rPr>
              <a:t>₃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stříbrná krystalická sůl</a:t>
            </a:r>
          </a:p>
          <a:p>
            <a:r>
              <a:rPr lang="cs-CZ" dirty="0" smtClean="0"/>
              <a:t>má korozní schopnosti</a:t>
            </a:r>
          </a:p>
          <a:p>
            <a:r>
              <a:rPr lang="cs-CZ" dirty="0" smtClean="0"/>
              <a:t>na oblečení či kůži zanechává těžko odstranitelné skvrny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Využití:</a:t>
            </a:r>
            <a:br>
              <a:rPr lang="cs-CZ" dirty="0" smtClean="0"/>
            </a:br>
            <a:r>
              <a:rPr lang="cs-CZ" dirty="0" smtClean="0"/>
              <a:t>- přísada fotografických filmů</a:t>
            </a:r>
            <a:br>
              <a:rPr lang="cs-CZ" dirty="0" smtClean="0"/>
            </a:br>
            <a:r>
              <a:rPr lang="cs-CZ" dirty="0" smtClean="0"/>
              <a:t>- výroba některých třaskavin</a:t>
            </a:r>
            <a:br>
              <a:rPr lang="cs-CZ" dirty="0" smtClean="0"/>
            </a:br>
            <a:r>
              <a:rPr lang="cs-CZ" dirty="0" smtClean="0"/>
              <a:t>- k pokovování v elektrotechnice</a:t>
            </a:r>
            <a:br>
              <a:rPr lang="cs-CZ" dirty="0" smtClean="0"/>
            </a:br>
            <a:r>
              <a:rPr lang="cs-CZ" dirty="0" smtClean="0"/>
              <a:t>- v lékařství (antiseptické účinky,</a:t>
            </a:r>
            <a:br>
              <a:rPr lang="cs-CZ" dirty="0" smtClean="0"/>
            </a:br>
            <a:r>
              <a:rPr lang="cs-CZ" dirty="0" smtClean="0"/>
              <a:t>  chemické odstraňování bradavic)</a:t>
            </a:r>
          </a:p>
        </p:txBody>
      </p:sp>
      <p:pic>
        <p:nvPicPr>
          <p:cNvPr id="17412" name="Picture 4" descr="Soubor:Hazard 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714620"/>
            <a:ext cx="1428760" cy="1428760"/>
          </a:xfrm>
          <a:prstGeom prst="rect">
            <a:avLst/>
          </a:prstGeom>
          <a:noFill/>
        </p:spPr>
      </p:pic>
      <p:pic>
        <p:nvPicPr>
          <p:cNvPr id="17414" name="Picture 6" descr="Soubor:Hazard C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714620"/>
            <a:ext cx="1428760" cy="1428760"/>
          </a:xfrm>
          <a:prstGeom prst="rect">
            <a:avLst/>
          </a:prstGeom>
          <a:noFill/>
        </p:spPr>
      </p:pic>
      <p:pic>
        <p:nvPicPr>
          <p:cNvPr id="17416" name="Picture 8" descr="Soubor:Silver nitrate stain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428868"/>
            <a:ext cx="3500462" cy="2028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oubor:Copper sulf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42852"/>
            <a:ext cx="2357415" cy="241383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+mn-lt"/>
              </a:rPr>
              <a:t>Síran měďnatý</a:t>
            </a:r>
            <a:br>
              <a:rPr lang="cs-CZ" dirty="0" smtClean="0">
                <a:latin typeface="+mn-lt"/>
              </a:rPr>
            </a:br>
            <a:r>
              <a:rPr lang="cs-CZ" dirty="0" err="1" smtClean="0">
                <a:latin typeface="+mn-lt"/>
              </a:rPr>
              <a:t>CuSO</a:t>
            </a:r>
            <a:r>
              <a:rPr lang="cs-CZ" dirty="0" smtClean="0">
                <a:latin typeface="+mn-lt"/>
              </a:rPr>
              <a:t>₄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nejběžnější sloučenina mědi</a:t>
            </a:r>
          </a:p>
          <a:p>
            <a:r>
              <a:rPr lang="cs-CZ" dirty="0" smtClean="0"/>
              <a:t>bezvodý, v podobě bílého prášku</a:t>
            </a:r>
          </a:p>
          <a:p>
            <a:r>
              <a:rPr lang="cs-CZ" dirty="0" err="1" smtClean="0"/>
              <a:t>pentahydrát</a:t>
            </a:r>
            <a:r>
              <a:rPr lang="cs-CZ" dirty="0" smtClean="0"/>
              <a:t> síranu měďnatého = skalice modrá (</a:t>
            </a:r>
            <a:r>
              <a:rPr lang="cs-CZ" dirty="0" err="1" smtClean="0"/>
              <a:t>CuSO</a:t>
            </a:r>
            <a:r>
              <a:rPr lang="cs-CZ" dirty="0" smtClean="0"/>
              <a:t>₄ • 5 H₂O)</a:t>
            </a:r>
          </a:p>
          <a:p>
            <a:r>
              <a:rPr lang="cs-CZ" dirty="0" smtClean="0"/>
              <a:t>Využití:</a:t>
            </a:r>
            <a:br>
              <a:rPr lang="cs-CZ" dirty="0" smtClean="0"/>
            </a:br>
            <a:r>
              <a:rPr lang="cs-CZ" dirty="0" smtClean="0"/>
              <a:t>- výroba minerálních barev</a:t>
            </a:r>
            <a:br>
              <a:rPr lang="cs-CZ" dirty="0" smtClean="0"/>
            </a:br>
            <a:r>
              <a:rPr lang="cs-CZ" dirty="0" smtClean="0"/>
              <a:t>- poměďování předmětů</a:t>
            </a:r>
            <a:br>
              <a:rPr lang="cs-CZ" dirty="0" smtClean="0"/>
            </a:br>
            <a:r>
              <a:rPr lang="cs-CZ" dirty="0" smtClean="0"/>
              <a:t>- hubení škůdců rostlin</a:t>
            </a:r>
            <a:br>
              <a:rPr lang="cs-CZ" dirty="0" smtClean="0"/>
            </a:br>
            <a:r>
              <a:rPr lang="cs-CZ" dirty="0" smtClean="0"/>
              <a:t>- impregnace dřeva proti hnilobě</a:t>
            </a:r>
            <a:br>
              <a:rPr lang="cs-CZ" dirty="0" smtClean="0"/>
            </a:br>
            <a:r>
              <a:rPr lang="cs-CZ" dirty="0" smtClean="0"/>
              <a:t>- konzervování vycpanin</a:t>
            </a:r>
            <a:br>
              <a:rPr lang="cs-CZ" dirty="0" smtClean="0"/>
            </a:br>
            <a:r>
              <a:rPr lang="cs-CZ" dirty="0" smtClean="0"/>
              <a:t>- moření osiva</a:t>
            </a:r>
            <a:br>
              <a:rPr lang="cs-CZ" dirty="0" smtClean="0"/>
            </a:br>
            <a:r>
              <a:rPr lang="cs-CZ" dirty="0" smtClean="0"/>
              <a:t>- v lékařství (svíravý a dávicí prostředek)</a:t>
            </a:r>
          </a:p>
          <a:p>
            <a:endParaRPr lang="cs-CZ" dirty="0"/>
          </a:p>
        </p:txBody>
      </p:sp>
      <p:pic>
        <p:nvPicPr>
          <p:cNvPr id="5" name="Picture 4" descr="Soubor:Hazard 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143380"/>
            <a:ext cx="1428760" cy="1428760"/>
          </a:xfrm>
          <a:prstGeom prst="rect">
            <a:avLst/>
          </a:prstGeom>
          <a:noFill/>
        </p:spPr>
      </p:pic>
      <p:pic>
        <p:nvPicPr>
          <p:cNvPr id="6" name="Picture 6" descr="Soubor:Hazard X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714620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+mn-lt"/>
              </a:rPr>
              <a:t>Síran vápenatý</a:t>
            </a:r>
            <a:br>
              <a:rPr lang="cs-CZ" dirty="0" smtClean="0">
                <a:latin typeface="+mn-lt"/>
              </a:rPr>
            </a:br>
            <a:r>
              <a:rPr lang="cs-CZ" dirty="0" err="1" smtClean="0">
                <a:latin typeface="+mn-lt"/>
              </a:rPr>
              <a:t>CaSO</a:t>
            </a:r>
            <a:r>
              <a:rPr lang="cs-CZ" dirty="0" smtClean="0">
                <a:latin typeface="+mn-lt"/>
              </a:rPr>
              <a:t>₄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v přírodě se vyskytuje jako nerost anhydrit </a:t>
            </a:r>
            <a:br>
              <a:rPr lang="cs-CZ" dirty="0" smtClean="0"/>
            </a:br>
            <a:r>
              <a:rPr lang="cs-CZ" dirty="0" smtClean="0"/>
              <a:t>a sádrovec (</a:t>
            </a:r>
            <a:r>
              <a:rPr lang="cs-CZ" dirty="0" err="1" smtClean="0"/>
              <a:t>CaSO</a:t>
            </a:r>
            <a:r>
              <a:rPr lang="cs-CZ" dirty="0" smtClean="0"/>
              <a:t>₄ • 2 H₂O)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hemihydrát</a:t>
            </a:r>
            <a:r>
              <a:rPr lang="cs-CZ" dirty="0" smtClean="0"/>
              <a:t> síranu vápenatého (</a:t>
            </a:r>
            <a:r>
              <a:rPr lang="cs-CZ" dirty="0" err="1" smtClean="0"/>
              <a:t>CaSO</a:t>
            </a:r>
            <a:r>
              <a:rPr lang="cs-CZ" dirty="0" smtClean="0"/>
              <a:t>₄ • ½ H₂O) = sádra</a:t>
            </a:r>
          </a:p>
          <a:p>
            <a:r>
              <a:rPr lang="cs-CZ" dirty="0" smtClean="0"/>
              <a:t>Využití:</a:t>
            </a:r>
            <a:br>
              <a:rPr lang="cs-CZ" dirty="0" smtClean="0"/>
            </a:br>
            <a:r>
              <a:rPr lang="cs-CZ" dirty="0" smtClean="0"/>
              <a:t>- výroba sádry pro stavebnictví,</a:t>
            </a:r>
            <a:br>
              <a:rPr lang="cs-CZ" dirty="0" smtClean="0"/>
            </a:br>
            <a:r>
              <a:rPr lang="cs-CZ" dirty="0" smtClean="0"/>
              <a:t>  štukatérství a sochařství</a:t>
            </a:r>
            <a:br>
              <a:rPr lang="cs-CZ" dirty="0" smtClean="0"/>
            </a:br>
            <a:r>
              <a:rPr lang="cs-CZ" dirty="0" smtClean="0"/>
              <a:t>- jako E 516 je emulgátorem kyselosti,</a:t>
            </a:r>
            <a:br>
              <a:rPr lang="cs-CZ" dirty="0" smtClean="0"/>
            </a:br>
            <a:r>
              <a:rPr lang="cs-CZ" dirty="0" smtClean="0"/>
              <a:t>  plnidlem, látkou zlepšující a zpevňující</a:t>
            </a:r>
            <a:br>
              <a:rPr lang="cs-CZ" dirty="0" smtClean="0"/>
            </a:br>
            <a:r>
              <a:rPr lang="cs-CZ" dirty="0" smtClean="0"/>
              <a:t>  těsto</a:t>
            </a:r>
            <a:endParaRPr lang="cs-CZ" dirty="0"/>
          </a:p>
        </p:txBody>
      </p:sp>
      <p:pic>
        <p:nvPicPr>
          <p:cNvPr id="19458" name="Picture 2" descr="Soubor:Calcium sulfate hemihydr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71414"/>
            <a:ext cx="2286016" cy="2254487"/>
          </a:xfrm>
          <a:prstGeom prst="rect">
            <a:avLst/>
          </a:prstGeom>
          <a:noFill/>
        </p:spPr>
      </p:pic>
      <p:pic>
        <p:nvPicPr>
          <p:cNvPr id="19460" name="Picture 4" descr="Soubor:Gips 3 Maro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285992"/>
            <a:ext cx="2889270" cy="2000264"/>
          </a:xfrm>
          <a:prstGeom prst="rect">
            <a:avLst/>
          </a:prstGeom>
          <a:noFill/>
        </p:spPr>
      </p:pic>
      <p:pic>
        <p:nvPicPr>
          <p:cNvPr id="19462" name="Picture 6" descr="Soubor:Anhydrite HMNH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071678"/>
            <a:ext cx="2143140" cy="2214577"/>
          </a:xfrm>
          <a:prstGeom prst="rect">
            <a:avLst/>
          </a:prstGeom>
          <a:noFill/>
        </p:spPr>
      </p:pic>
      <p:pic>
        <p:nvPicPr>
          <p:cNvPr id="19464" name="Picture 8" descr="Soubor:Sevilleorangemarmala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572008"/>
            <a:ext cx="1921056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oubor:Savon de Marseil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910444" y="3162127"/>
            <a:ext cx="1895143" cy="228601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+mn-lt"/>
              </a:rPr>
              <a:t>Uhličitan sodný</a:t>
            </a:r>
            <a:br>
              <a:rPr lang="cs-CZ" dirty="0" smtClean="0">
                <a:latin typeface="+mn-lt"/>
              </a:rPr>
            </a:br>
            <a:r>
              <a:rPr lang="cs-CZ" dirty="0" err="1" smtClean="0">
                <a:latin typeface="+mn-lt"/>
              </a:rPr>
              <a:t>Na</a:t>
            </a:r>
            <a:r>
              <a:rPr lang="cs-CZ" dirty="0" smtClean="0">
                <a:latin typeface="+mn-lt"/>
              </a:rPr>
              <a:t>₂CO₃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znám též jako soda nebo soda na praní</a:t>
            </a:r>
          </a:p>
          <a:p>
            <a:r>
              <a:rPr lang="cs-CZ" dirty="0" smtClean="0"/>
              <a:t>ve vodě snadno rozpustný za uvolnění tepla</a:t>
            </a:r>
          </a:p>
          <a:p>
            <a:r>
              <a:rPr lang="cs-CZ" dirty="0" smtClean="0"/>
              <a:t>Využití:</a:t>
            </a:r>
            <a:br>
              <a:rPr lang="cs-CZ" dirty="0" smtClean="0"/>
            </a:br>
            <a:r>
              <a:rPr lang="cs-CZ" dirty="0" smtClean="0"/>
              <a:t>- výroba skla a mýdla</a:t>
            </a:r>
            <a:br>
              <a:rPr lang="cs-CZ" dirty="0" smtClean="0"/>
            </a:br>
            <a:r>
              <a:rPr lang="cs-CZ" dirty="0" smtClean="0"/>
              <a:t>- změkčovadlo vody</a:t>
            </a:r>
            <a:br>
              <a:rPr lang="cs-CZ" dirty="0" smtClean="0"/>
            </a:br>
            <a:r>
              <a:rPr lang="cs-CZ" dirty="0" smtClean="0"/>
              <a:t>- prostředek pro vytvoření zásaditého</a:t>
            </a:r>
            <a:br>
              <a:rPr lang="cs-CZ" dirty="0" smtClean="0"/>
            </a:br>
            <a:r>
              <a:rPr lang="cs-CZ" dirty="0" smtClean="0"/>
              <a:t>  prostředí</a:t>
            </a:r>
            <a:endParaRPr lang="cs-CZ" dirty="0"/>
          </a:p>
        </p:txBody>
      </p:sp>
      <p:pic>
        <p:nvPicPr>
          <p:cNvPr id="20482" name="Picture 2" descr="Soubor:Uhličitan sodn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42852"/>
            <a:ext cx="3214710" cy="1818321"/>
          </a:xfrm>
          <a:prstGeom prst="rect">
            <a:avLst/>
          </a:prstGeom>
          <a:noFill/>
        </p:spPr>
      </p:pic>
      <p:pic>
        <p:nvPicPr>
          <p:cNvPr id="6" name="Picture 6" descr="Soubor:Hazard X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857232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oubor:Sodium bicarbonate C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42852"/>
            <a:ext cx="2643206" cy="198240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Hydrogenuhličitan</a:t>
            </a:r>
            <a:r>
              <a:rPr lang="cs-CZ" dirty="0" smtClean="0"/>
              <a:t> sodný</a:t>
            </a:r>
            <a:br>
              <a:rPr lang="cs-CZ" dirty="0" smtClean="0"/>
            </a:br>
            <a:r>
              <a:rPr lang="cs-CZ" dirty="0" err="1" smtClean="0"/>
              <a:t>NaHCO</a:t>
            </a:r>
            <a:r>
              <a:rPr lang="cs-CZ" dirty="0" smtClean="0"/>
              <a:t>₃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znám jako jedlá soda</a:t>
            </a:r>
          </a:p>
          <a:p>
            <a:r>
              <a:rPr lang="cs-CZ" dirty="0" smtClean="0"/>
              <a:t>bílý prášek se zásaditou chutí</a:t>
            </a:r>
          </a:p>
          <a:p>
            <a:r>
              <a:rPr lang="cs-CZ" dirty="0" smtClean="0"/>
              <a:t>Využití:</a:t>
            </a:r>
            <a:br>
              <a:rPr lang="cs-CZ" dirty="0" smtClean="0"/>
            </a:br>
            <a:r>
              <a:rPr lang="cs-CZ" dirty="0" smtClean="0"/>
              <a:t>- součást kypřicích prášků do pečiva</a:t>
            </a:r>
            <a:br>
              <a:rPr lang="cs-CZ" dirty="0" smtClean="0"/>
            </a:br>
            <a:r>
              <a:rPr lang="cs-CZ" dirty="0" smtClean="0"/>
              <a:t>- součást šumivých prášků do nápojů</a:t>
            </a:r>
            <a:br>
              <a:rPr lang="cs-CZ" dirty="0" smtClean="0"/>
            </a:br>
            <a:r>
              <a:rPr lang="cs-CZ" dirty="0" smtClean="0"/>
              <a:t>- bělení zubů</a:t>
            </a:r>
            <a:br>
              <a:rPr lang="cs-CZ" dirty="0" smtClean="0"/>
            </a:br>
            <a:r>
              <a:rPr lang="cs-CZ" dirty="0" smtClean="0"/>
              <a:t>- pohlcování nežádoucích pachů</a:t>
            </a:r>
            <a:br>
              <a:rPr lang="cs-CZ" dirty="0" smtClean="0"/>
            </a:br>
            <a:r>
              <a:rPr lang="cs-CZ" dirty="0" smtClean="0"/>
              <a:t>- náplň hasicích přístrojů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oubor:Uhličitan draseln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52"/>
            <a:ext cx="3809983" cy="203595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+mn-lt"/>
              </a:rPr>
              <a:t>Uhličitan draselný</a:t>
            </a:r>
            <a:br>
              <a:rPr lang="cs-CZ" dirty="0" smtClean="0">
                <a:latin typeface="+mn-lt"/>
              </a:rPr>
            </a:br>
            <a:r>
              <a:rPr lang="cs-CZ" dirty="0" smtClean="0">
                <a:latin typeface="+mn-lt"/>
              </a:rPr>
              <a:t>K₂CO₃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starší název potaš</a:t>
            </a:r>
          </a:p>
          <a:p>
            <a:r>
              <a:rPr lang="cs-CZ" dirty="0" smtClean="0"/>
              <a:t>bílá silně hydroskopická sůl</a:t>
            </a:r>
          </a:p>
          <a:p>
            <a:r>
              <a:rPr lang="cs-CZ" dirty="0" smtClean="0"/>
              <a:t>Využití:</a:t>
            </a:r>
            <a:br>
              <a:rPr lang="cs-CZ" dirty="0" smtClean="0"/>
            </a:br>
            <a:r>
              <a:rPr lang="cs-CZ" dirty="0" smtClean="0"/>
              <a:t>- výroba skla</a:t>
            </a:r>
            <a:br>
              <a:rPr lang="cs-CZ" dirty="0" smtClean="0"/>
            </a:br>
            <a:r>
              <a:rPr lang="cs-CZ" dirty="0" smtClean="0"/>
              <a:t>- výroba mazlavých mýdel</a:t>
            </a:r>
            <a:br>
              <a:rPr lang="cs-CZ" dirty="0" smtClean="0"/>
            </a:br>
            <a:r>
              <a:rPr lang="cs-CZ" dirty="0" smtClean="0"/>
              <a:t>- v textilním a papírenském průmyslu</a:t>
            </a:r>
            <a:br>
              <a:rPr lang="cs-CZ" dirty="0" smtClean="0"/>
            </a:br>
            <a:r>
              <a:rPr lang="cs-CZ" dirty="0" smtClean="0"/>
              <a:t>- součást pracích prášků</a:t>
            </a:r>
            <a:br>
              <a:rPr lang="cs-CZ" dirty="0" smtClean="0"/>
            </a:br>
            <a:r>
              <a:rPr lang="cs-CZ" dirty="0" smtClean="0"/>
              <a:t>- umělé hnojivo v zemědělství</a:t>
            </a:r>
            <a:endParaRPr lang="cs-CZ" dirty="0"/>
          </a:p>
        </p:txBody>
      </p:sp>
      <p:pic>
        <p:nvPicPr>
          <p:cNvPr id="5" name="Picture 6" descr="Soubor:Hazard X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857232"/>
            <a:ext cx="128588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208</TotalTime>
  <Words>496</Words>
  <Application>Microsoft Office PowerPoint</Application>
  <PresentationFormat>Předvádění na obrazovce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Slunovrat</vt:lpstr>
      <vt:lpstr>Významné soli kyslíkatých kyselin</vt:lpstr>
      <vt:lpstr>Dusičnan sodný NaNO₃</vt:lpstr>
      <vt:lpstr>Dusičnan draselný KNO₃</vt:lpstr>
      <vt:lpstr>Dusičnan stříbrný AgNO₃</vt:lpstr>
      <vt:lpstr>Síran měďnatý CuSO₄</vt:lpstr>
      <vt:lpstr>Síran vápenatý CaSO₄</vt:lpstr>
      <vt:lpstr>Uhličitan sodný Na₂CO₃</vt:lpstr>
      <vt:lpstr>Hydrogenuhličitan sodný NaHCO₃</vt:lpstr>
      <vt:lpstr>Uhličitan draselný K₂CO₃</vt:lpstr>
      <vt:lpstr>Uhličitan vápenatý CaCO₃</vt:lpstr>
      <vt:lpstr>Fosforečnan vápenatý Ca₃(PO₄)₂</vt:lpstr>
      <vt:lpstr>Křemičitany - většinou složité látky</vt:lpstr>
      <vt:lpstr>Shrnutí Doplňte text</vt:lpstr>
      <vt:lpstr>Řešení shrnutí</vt:lpstr>
      <vt:lpstr>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Významné soli kyslíkatých kyselin</dc:title>
  <dc:creator>Vlastnik</dc:creator>
  <cp:lastModifiedBy>Svatka</cp:lastModifiedBy>
  <cp:revision>25</cp:revision>
  <dcterms:created xsi:type="dcterms:W3CDTF">2012-10-18T12:37:08Z</dcterms:created>
  <dcterms:modified xsi:type="dcterms:W3CDTF">2013-01-08T17:40:43Z</dcterms:modified>
</cp:coreProperties>
</file>